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0" r:id="rId1"/>
  </p:sldMasterIdLst>
  <p:notesMasterIdLst>
    <p:notesMasterId r:id="rId13"/>
  </p:notesMasterIdLst>
  <p:sldIdLst>
    <p:sldId id="256" r:id="rId2"/>
    <p:sldId id="270" r:id="rId3"/>
    <p:sldId id="271" r:id="rId4"/>
    <p:sldId id="272" r:id="rId5"/>
    <p:sldId id="273" r:id="rId6"/>
    <p:sldId id="274" r:id="rId7"/>
    <p:sldId id="276" r:id="rId8"/>
    <p:sldId id="278" r:id="rId9"/>
    <p:sldId id="280" r:id="rId10"/>
    <p:sldId id="281" r:id="rId11"/>
    <p:sldId id="282" r:id="rId1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86868C"/>
    <a:srgbClr val="1B1BF7"/>
    <a:srgbClr val="271DF5"/>
    <a:srgbClr val="CCFF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18" autoAdjust="0"/>
  </p:normalViewPr>
  <p:slideViewPr>
    <p:cSldViewPr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D17C7-A104-4949-81AE-55F795343FAA}" type="datetimeFigureOut">
              <a:rPr lang="it-IT" smtClean="0"/>
              <a:pPr/>
              <a:t>15/12/2011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6544E5-2795-4E3B-B691-6426F469E74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87154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B24F0-559D-4AA4-8412-4AA47DEE755E}" type="datetime1">
              <a:rPr lang="it-IT" smtClean="0"/>
              <a:pPr/>
              <a:t>15/12/2011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4093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C3417-B2D9-4266-BAC0-65ABD407C27D}" type="datetime1">
              <a:rPr lang="it-IT" smtClean="0"/>
              <a:pPr/>
              <a:t>15/12/2011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2058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A8CF6-EE8D-40DD-B855-90547DCF8FCF}" type="datetime1">
              <a:rPr lang="it-IT" smtClean="0"/>
              <a:pPr/>
              <a:t>15/12/2011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1934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D95B2-E8B7-4250-BC75-90B13F37B7DC}" type="datetime1">
              <a:rPr lang="it-IT" smtClean="0"/>
              <a:pPr/>
              <a:t>15/12/2011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1096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2F354-48A0-4808-9A34-EB0A91961033}" type="datetime1">
              <a:rPr lang="it-IT" smtClean="0"/>
              <a:pPr/>
              <a:t>15/12/2011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1466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BAE-4729-4ADA-8F37-1BFF7EF73136}" type="datetime1">
              <a:rPr lang="it-IT" smtClean="0"/>
              <a:pPr/>
              <a:t>15/12/2011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2144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B014F-7BC2-40C0-B6A4-55F55DF7C9C2}" type="datetime1">
              <a:rPr lang="it-IT" smtClean="0"/>
              <a:pPr/>
              <a:t>15/12/2011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6020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648A0-EB97-47F9-8B01-BA05A93E7960}" type="datetime1">
              <a:rPr lang="it-IT" smtClean="0"/>
              <a:pPr/>
              <a:t>15/12/2011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7931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DCCCE-1A71-4DF8-910A-ED4EA57DC8E8}" type="datetime1">
              <a:rPr lang="it-IT" smtClean="0"/>
              <a:pPr/>
              <a:t>15/12/2011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991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4E020-5F0A-49D8-8D8D-3E23897B0CE3}" type="datetime1">
              <a:rPr lang="it-IT" smtClean="0"/>
              <a:pPr/>
              <a:t>15/12/2011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6724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9B616B-F041-4516-B7B1-CF6D881F906D}" type="datetime1">
              <a:rPr lang="it-IT" smtClean="0"/>
              <a:pPr/>
              <a:t>15/12/2011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6937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AA357-6CB8-4F75-868B-D641B12E6000}" type="datetime1">
              <a:rPr lang="it-IT" smtClean="0"/>
              <a:pPr/>
              <a:t>15/12/2011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Annual Meeting 2011 - December 16, 2011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AD081-4C07-4692-8FF9-55A0094B22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861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928670"/>
            <a:ext cx="9144000" cy="114298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dirty="0" smtClean="0"/>
              <a:t>  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0"/>
            <a:ext cx="9252520" cy="6901201"/>
          </a:xfrm>
          <a:solidFill>
            <a:schemeClr val="bg1"/>
          </a:solidFill>
        </p:spPr>
        <p:txBody>
          <a:bodyPr/>
          <a:lstStyle/>
          <a:p>
            <a:endParaRPr lang="en-US" b="1" dirty="0" smtClean="0"/>
          </a:p>
          <a:p>
            <a:endParaRPr lang="en-US" b="1" dirty="0"/>
          </a:p>
          <a:p>
            <a:endParaRPr 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ANNUAL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MEETING 2011</a:t>
            </a:r>
            <a:r>
              <a:rPr lang="en-US" sz="3600" b="1" dirty="0">
                <a:solidFill>
                  <a:srgbClr val="898989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3600" b="1" dirty="0">
                <a:solidFill>
                  <a:srgbClr val="898989"/>
                </a:solidFill>
                <a:latin typeface="Calibri" pitchFamily="34" charset="0"/>
                <a:cs typeface="Calibri" pitchFamily="34" charset="0"/>
              </a:rPr>
            </a:br>
            <a:endParaRPr lang="en-US" sz="3600" b="1" dirty="0" smtClean="0">
              <a:solidFill>
                <a:srgbClr val="898989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44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EU &amp; EBRD Projects</a:t>
            </a:r>
            <a:r>
              <a:rPr lang="en-US" sz="4400" b="1" dirty="0">
                <a:solidFill>
                  <a:srgbClr val="898989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4400" b="1" dirty="0">
                <a:solidFill>
                  <a:srgbClr val="898989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600" b="1" dirty="0">
                <a:solidFill>
                  <a:srgbClr val="898989"/>
                </a:solidFill>
                <a:latin typeface="Calibri" pitchFamily="34" charset="0"/>
                <a:cs typeface="Calibri" pitchFamily="34" charset="0"/>
              </a:rPr>
              <a:t> </a:t>
            </a:r>
            <a:endParaRPr lang="it-IT" sz="3600" b="1" dirty="0">
              <a:solidFill>
                <a:srgbClr val="898989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K. </a:t>
            </a:r>
            <a:r>
              <a:rPr lang="en-US" sz="20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Slavcheva</a:t>
            </a:r>
            <a:endParaRPr lang="it-IT" sz="20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868" y="285728"/>
            <a:ext cx="1850132" cy="586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58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115740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Outcome </a:t>
            </a:r>
            <a:r>
              <a:rPr lang="en-US" sz="3600" b="1" dirty="0">
                <a:solidFill>
                  <a:srgbClr val="FF0000"/>
                </a:solidFill>
              </a:rPr>
              <a:t>of 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3600" b="1" dirty="0" smtClean="0">
                <a:solidFill>
                  <a:srgbClr val="FF0000"/>
                </a:solidFill>
              </a:rPr>
              <a:t>international </a:t>
            </a:r>
            <a:r>
              <a:rPr lang="en-US" sz="3600" b="1" dirty="0">
                <a:solidFill>
                  <a:srgbClr val="FF0000"/>
                </a:solidFill>
              </a:rPr>
              <a:t>cooperation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974167"/>
            <a:ext cx="9252520" cy="5927034"/>
          </a:xfrm>
          <a:solidFill>
            <a:schemeClr val="bg1"/>
          </a:solidFill>
        </p:spPr>
        <p:txBody>
          <a:bodyPr>
            <a:normAutofit/>
          </a:bodyPr>
          <a:lstStyle/>
          <a:p>
            <a:pPr lvl="1"/>
            <a:endParaRPr lang="en-GB" dirty="0" smtClean="0"/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previously mentioned 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international cooperation and networking  is a fundamental way to maintain competence, capability and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knowledge</a:t>
            </a:r>
          </a:p>
          <a:p>
            <a:pPr algn="l"/>
            <a:endParaRPr lang="en-GB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participation in the EC projects  has allowed  to establish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effective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relationships 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cooperation with NRA and TSO of EU MS and of Beneficiary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countries.</a:t>
            </a:r>
          </a:p>
          <a:p>
            <a:pPr marL="457200" indent="-457200" algn="l">
              <a:buFont typeface="Wingdings" pitchFamily="2" charset="2"/>
              <a:buChar char="q"/>
            </a:pPr>
            <a:endParaRPr lang="en-GB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---------</a:t>
            </a:r>
            <a:endParaRPr lang="it-IT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/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  <a:endParaRPr lang="it-IT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lvl="0" indent="-457200" algn="l">
              <a:buFont typeface="Arial" pitchFamily="34" charset="0"/>
              <a:buChar char="•"/>
            </a:pPr>
            <a:endParaRPr lang="en-GB" sz="2800" b="1" dirty="0" smtClean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5" name="Connettore 1 4"/>
          <p:cNvCxnSpPr/>
          <p:nvPr/>
        </p:nvCxnSpPr>
        <p:spPr>
          <a:xfrm>
            <a:off x="273596" y="974167"/>
            <a:ext cx="6746676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6359687"/>
            <a:ext cx="1571604" cy="49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723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it-IT" sz="4800" b="1" dirty="0" smtClean="0"/>
          </a:p>
          <a:p>
            <a:pPr marL="0" indent="0" algn="ctr">
              <a:buNone/>
            </a:pPr>
            <a:r>
              <a:rPr lang="it-IT" sz="4800" b="1" dirty="0" smtClean="0">
                <a:solidFill>
                  <a:srgbClr val="FF0000"/>
                </a:solidFill>
              </a:rPr>
              <a:t>Grazie per l’attenzione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39384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Content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en-US" b="1" dirty="0" smtClean="0"/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Objective of EU projects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ITER activity and beneficiary countries 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Covered technical fields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Activity for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EBRD 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Projects</a:t>
            </a:r>
          </a:p>
          <a:p>
            <a:pPr marL="914400" lvl="1" indent="-457200" algn="l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Outcome 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from EC 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&amp; EBRD projects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14400" lvl="1" indent="-457200" algn="l">
              <a:buFont typeface="Arial" pitchFamily="34" charset="0"/>
              <a:buChar char="•"/>
            </a:pPr>
            <a:endParaRPr 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6359687"/>
            <a:ext cx="1571604" cy="49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363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EU Projects</a:t>
            </a:r>
            <a:endParaRPr lang="it-IT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/>
          <a:lstStyle/>
          <a:p>
            <a:endParaRPr lang="en-US" b="1" dirty="0" smtClean="0"/>
          </a:p>
          <a:p>
            <a:pPr marL="457200" indent="-457200" algn="l">
              <a:buFont typeface="Arial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EC cooperation  for nuclear safety started since the beginning of ’90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(programs called </a:t>
            </a:r>
            <a:r>
              <a:rPr lang="en-GB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Phare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and </a:t>
            </a:r>
            <a:r>
              <a:rPr lang="en-GB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Tacis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)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and since 2007 this cooperation is carried out under the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INSC program (2007-2013).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l"/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 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457200" indent="-457200" algn="l">
              <a:buFont typeface="Arial" pitchFamily="34" charset="0"/>
              <a:buChar char="•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Objective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of the EC cooperation is to promote nuclear safety, reinforce regulatory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authorities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(and related TSO) and transfer EU practices.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r>
              <a:rPr lang="en-GB" sz="2800" dirty="0"/>
              <a:t> </a:t>
            </a:r>
            <a:endParaRPr lang="it-IT" sz="28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6359687"/>
            <a:ext cx="1571604" cy="49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457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rgbClr val="FF0000"/>
                </a:solidFill>
              </a:rPr>
              <a:t>Implementation of EU projects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endParaRPr lang="it-IT" sz="2800" dirty="0"/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Normally 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</a:t>
            </a: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implementation of EU projects is carried out by 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 group (consortium) </a:t>
            </a: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of EU organizations (NRA and TSO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) based on a tender process.</a:t>
            </a:r>
          </a:p>
          <a:p>
            <a:pPr marL="457200" indent="-457200" algn="l">
              <a:buFont typeface="Wingdings" pitchFamily="2" charset="2"/>
              <a:buChar char="q"/>
            </a:pPr>
            <a:endParaRPr lang="it-IT" sz="3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 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</a:t>
            </a: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management of the projects from the EC can be centralized 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(from </a:t>
            </a: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Brussels) or can be decentralized (from the beneficiary country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).</a:t>
            </a:r>
          </a:p>
          <a:p>
            <a:pPr marL="457200" indent="-457200" algn="l">
              <a:buFont typeface="Wingdings" pitchFamily="2" charset="2"/>
              <a:buChar char="q"/>
            </a:pPr>
            <a:endParaRPr lang="it-IT" sz="3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 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</a:t>
            </a:r>
            <a:r>
              <a:rPr lang="en-GB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second case the contract is awarded by the authorized institution of the </a:t>
            </a:r>
            <a:r>
              <a:rPr lang="en-GB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beneficiary country</a:t>
            </a:r>
          </a:p>
          <a:p>
            <a:pPr algn="l"/>
            <a:endParaRPr lang="it-IT" sz="2800" dirty="0">
              <a:latin typeface="+mj-lt"/>
            </a:endParaRPr>
          </a:p>
          <a:p>
            <a:pPr marL="457200" indent="-457200" algn="l">
              <a:buFont typeface="Arial" pitchFamily="34" charset="0"/>
              <a:buChar char="•"/>
            </a:pPr>
            <a:endParaRPr lang="it-IT" sz="3200" dirty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en-GB" b="1" dirty="0">
                <a:latin typeface="Calibri" pitchFamily="34" charset="0"/>
                <a:cs typeface="Calibri" pitchFamily="34" charset="0"/>
              </a:rPr>
              <a:t> </a:t>
            </a:r>
            <a:endParaRPr lang="it-IT" sz="2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6359687"/>
            <a:ext cx="1571604" cy="49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305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sz="3600" b="1" dirty="0" err="1" smtClean="0">
                <a:solidFill>
                  <a:srgbClr val="FF0000"/>
                </a:solidFill>
              </a:rPr>
              <a:t>Beneficiary</a:t>
            </a:r>
            <a:r>
              <a:rPr lang="it-IT" sz="3600" b="1" dirty="0" smtClean="0">
                <a:solidFill>
                  <a:srgbClr val="FF0000"/>
                </a:solidFill>
              </a:rPr>
              <a:t> </a:t>
            </a:r>
            <a:r>
              <a:rPr lang="it-IT" sz="3600" b="1" dirty="0" err="1" smtClean="0">
                <a:solidFill>
                  <a:srgbClr val="FF0000"/>
                </a:solidFill>
              </a:rPr>
              <a:t>countries</a:t>
            </a:r>
            <a:endParaRPr lang="it-IT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457200" indent="-457200" algn="l">
              <a:buFont typeface="Wingdings" pitchFamily="2" charset="2"/>
              <a:buChar char="q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ITER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has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provided 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cooperation and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support in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projects for the following countries:</a:t>
            </a:r>
            <a:endParaRPr lang="it-IT" sz="2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1371600" lvl="2" indent="-457200" algn="l"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Russia, Ukraine, Armenia, Georgia,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 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Romania,  Bulgaria, Lithuania, Latvia</a:t>
            </a:r>
          </a:p>
          <a:p>
            <a:pPr marL="1371600" lvl="2" indent="-457200" algn="l">
              <a:buFont typeface="Arial" pitchFamily="34" charset="0"/>
              <a:buChar char="•"/>
            </a:pP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Currently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activities  are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 progress in Ukraine, Russia, Armenia and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Georgia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 </a:t>
            </a:r>
            <a:endParaRPr lang="en-GB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algn="l"/>
            <a:endParaRPr lang="it-IT" sz="10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We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are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also contributing  in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projects  for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‘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’embarking countries’’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aiming at supporting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them in the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development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of their infrastructure (capacity building)</a:t>
            </a:r>
            <a:endParaRPr lang="it-IT" sz="2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lvl="0" algn="l"/>
            <a:endParaRPr lang="it-IT" sz="2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6359687"/>
            <a:ext cx="1571604" cy="49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178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Covered technical fields</a:t>
            </a:r>
            <a:endParaRPr lang="it-IT" sz="36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457200" lvl="0" indent="-457200" algn="l">
              <a:buFont typeface="Arial" pitchFamily="34" charset="0"/>
              <a:buChar char="•"/>
            </a:pPr>
            <a:endParaRPr lang="en-GB" sz="2800" b="1" dirty="0" smtClean="0">
              <a:latin typeface="Calibri" pitchFamily="34" charset="0"/>
              <a:cs typeface="Calibri" pitchFamily="34" charset="0"/>
            </a:endParaRPr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technical fields covered by ITER experts in the EC projects refer to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it-IT" sz="1000" dirty="0"/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553852"/>
              </p:ext>
            </p:extLst>
          </p:nvPr>
        </p:nvGraphicFramePr>
        <p:xfrm>
          <a:off x="467544" y="2276872"/>
          <a:ext cx="8352927" cy="34489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48471"/>
                <a:gridCol w="4104456"/>
              </a:tblGrid>
              <a:tr h="2566367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8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System </a:t>
                      </a:r>
                      <a:r>
                        <a:rPr lang="en-GB" sz="28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analysis and SAR</a:t>
                      </a:r>
                      <a:endParaRPr lang="it-IT" sz="2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8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Civil </a:t>
                      </a:r>
                      <a:r>
                        <a:rPr lang="en-GB" sz="28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structures</a:t>
                      </a:r>
                      <a:endParaRPr lang="it-IT" sz="2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8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Seismic safety</a:t>
                      </a:r>
                      <a:endParaRPr lang="it-IT" sz="2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800" b="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Equipment qualification</a:t>
                      </a:r>
                      <a:endParaRPr lang="it-IT" sz="2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8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Safety Analysis Report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800" b="0" kern="12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Probabilistic  Safety Assessment</a:t>
                      </a:r>
                      <a:endParaRPr lang="it-IT" sz="2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800" b="0" dirty="0">
                          <a:effectLst/>
                        </a:rPr>
                        <a:t> </a:t>
                      </a:r>
                      <a:endParaRPr lang="it-IT" sz="2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Commissioning of NPP</a:t>
                      </a:r>
                      <a:endParaRPr lang="it-IT" sz="2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RW management</a:t>
                      </a:r>
                      <a:endParaRPr lang="it-IT" sz="2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Decommissioning </a:t>
                      </a:r>
                      <a:endParaRPr lang="it-IT" sz="2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8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Radiation protection</a:t>
                      </a:r>
                      <a:endParaRPr lang="it-IT" sz="2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8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Radioactive sources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GB" sz="28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Environmental  </a:t>
                      </a:r>
                      <a:r>
                        <a:rPr lang="en-GB" sz="28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Impact Assessment </a:t>
                      </a:r>
                      <a:endParaRPr lang="it-IT" sz="28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2800" b="0" dirty="0">
                          <a:effectLst/>
                        </a:rPr>
                        <a:t> </a:t>
                      </a:r>
                      <a:endParaRPr lang="it-IT" sz="2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6359687"/>
            <a:ext cx="1571604" cy="49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64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Covered technical fields</a:t>
            </a:r>
            <a:endParaRPr lang="it-IT" sz="36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/>
          <a:lstStyle/>
          <a:p>
            <a:pPr lvl="0" algn="l"/>
            <a:endParaRPr lang="en-GB" sz="1200" b="1" dirty="0" smtClean="0">
              <a:latin typeface="Calibri" pitchFamily="34" charset="0"/>
              <a:cs typeface="Calibri" pitchFamily="34" charset="0"/>
            </a:endParaRPr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For new embarking countries our activity focus mainly on training courses and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development of regulatory framework </a:t>
            </a:r>
          </a:p>
          <a:p>
            <a:pPr marL="457200" indent="-457200" algn="l">
              <a:buFont typeface="Wingdings" pitchFamily="2" charset="2"/>
              <a:buChar char="q"/>
            </a:pPr>
            <a:endParaRPr lang="en-GB" sz="18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The performed training courses include:</a:t>
            </a:r>
          </a:p>
          <a:p>
            <a:pPr marL="1371600" lvl="2" indent="-457200" algn="l">
              <a:spcBef>
                <a:spcPts val="0"/>
              </a:spcBef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role &amp;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functions of regulators and technical support, </a:t>
            </a:r>
            <a:endParaRPr lang="en-GB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1371600" lvl="2" indent="-457200" algn="l">
              <a:spcBef>
                <a:spcPts val="0"/>
              </a:spcBef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content  &amp;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review requirements of SAR of a NF, </a:t>
            </a:r>
            <a:endParaRPr lang="en-GB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1371600" lvl="2" indent="-457200" algn="l">
              <a:spcBef>
                <a:spcPts val="0"/>
              </a:spcBef>
              <a:buFont typeface="Arial" pitchFamily="34" charset="0"/>
              <a:buChar char="•"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adioactive waste management</a:t>
            </a:r>
          </a:p>
          <a:p>
            <a:pPr marL="1371600" lvl="2" indent="-457200" algn="l">
              <a:spcBef>
                <a:spcPts val="0"/>
              </a:spcBef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quality management in the technical review and evaluation process</a:t>
            </a:r>
          </a:p>
          <a:p>
            <a:pPr marL="1371600" lvl="2" indent="-457200" algn="l">
              <a:spcBef>
                <a:spcPts val="0"/>
              </a:spcBef>
              <a:buFont typeface="Arial" pitchFamily="34" charset="0"/>
              <a:buChar char="•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safety requirements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for siting of nuclear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facility</a:t>
            </a:r>
            <a:endParaRPr lang="it-IT" sz="28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pPr marL="914400" lvl="1" indent="-457200" algn="l">
              <a:spcBef>
                <a:spcPts val="0"/>
              </a:spcBef>
              <a:buFont typeface="Arial" pitchFamily="34" charset="0"/>
              <a:buChar char="•"/>
            </a:pPr>
            <a:endParaRPr lang="it-IT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6359687"/>
            <a:ext cx="1571604" cy="49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977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pPr lvl="0"/>
            <a:r>
              <a:rPr lang="en-US" sz="3600" b="1" dirty="0">
                <a:solidFill>
                  <a:srgbClr val="FF0000"/>
                </a:solidFill>
              </a:rPr>
              <a:t>Covered technical fields</a:t>
            </a:r>
            <a:endParaRPr lang="it-IT" sz="3600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sz="900" dirty="0"/>
              <a:t> </a:t>
            </a:r>
            <a:endParaRPr lang="it-IT" sz="900" dirty="0"/>
          </a:p>
          <a:p>
            <a:pPr marL="457200" indent="-457200" algn="l">
              <a:buFont typeface="Wingdings" pitchFamily="2" charset="2"/>
              <a:buChar char="q"/>
            </a:pPr>
            <a:endParaRPr lang="en-GB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commitment of ITER in training activity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(EC funded projects) for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embarking countries has received recently a further extension </a:t>
            </a:r>
            <a:endParaRPr lang="en-GB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/>
            <a:endParaRPr lang="en-GB" sz="9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are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leading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 EU consortium 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group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implement a three years multi-country project providing support for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‘’training and tutoring ‘’ to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embarking countries from different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regions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(East Europe, North Africa, Far East, South America).</a:t>
            </a:r>
            <a:endParaRPr lang="it-IT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GB" sz="2800" dirty="0"/>
              <a:t> </a:t>
            </a:r>
            <a:endParaRPr lang="it-IT" sz="2800" dirty="0"/>
          </a:p>
          <a:p>
            <a:pPr marL="457200" lvl="0" indent="-457200" algn="l">
              <a:buFont typeface="Arial" pitchFamily="34" charset="0"/>
              <a:buChar char="•"/>
            </a:pPr>
            <a:endParaRPr lang="en-GB" sz="2800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6359687"/>
            <a:ext cx="1571604" cy="49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707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-29340" y="-171399"/>
            <a:ext cx="9353868" cy="8640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GB" sz="3600" b="1" dirty="0">
                <a:solidFill>
                  <a:srgbClr val="FF0000"/>
                </a:solidFill>
              </a:rPr>
              <a:t>EBRD </a:t>
            </a:r>
            <a:r>
              <a:rPr lang="en-GB" sz="3600" b="1" dirty="0" smtClean="0">
                <a:solidFill>
                  <a:srgbClr val="FF0000"/>
                </a:solidFill>
              </a:rPr>
              <a:t>Projects</a:t>
            </a:r>
            <a:endParaRPr lang="it-IT" sz="3600" b="1" dirty="0">
              <a:solidFill>
                <a:srgbClr val="FF000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26466" y="692696"/>
            <a:ext cx="9252520" cy="6208505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457200" indent="-457200" algn="l">
              <a:buFont typeface="Wingdings" pitchFamily="2" charset="2"/>
              <a:buChar char="q"/>
            </a:pP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 the frame of EBRD decommissioning fund,  within a group of EU TSOs we are providing  support  to  the BNRA in the licensing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process in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Bulgaria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decommissioning of units 1-4 of </a:t>
            </a:r>
            <a:r>
              <a:rPr lang="en-GB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Kozloduy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NPP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457200" indent="-457200" algn="l">
              <a:buFont typeface="Wingdings" pitchFamily="2" charset="2"/>
              <a:buChar char="q"/>
            </a:pP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 algn="l">
              <a:buFont typeface="Wingdings" pitchFamily="2" charset="2"/>
              <a:buChar char="q"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activity includes:</a:t>
            </a:r>
            <a:endParaRPr lang="it-IT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457200" algn="l"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Support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develop regulations 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decommissioning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457200" algn="l"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Review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decommissioning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Plan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457200" algn="l"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Review </a:t>
            </a: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decommissioning SAR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914400" lvl="1" indent="-457200" algn="l"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Technical assessment  of facilities for RW treatment ,  conditioning, storage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Font typeface="Wingdings" pitchFamily="2" charset="2"/>
              <a:buChar char="q"/>
            </a:pPr>
            <a:r>
              <a:rPr lang="en-GB" sz="2800" dirty="0"/>
              <a:t> </a:t>
            </a:r>
            <a:endParaRPr lang="it-IT" sz="2800" dirty="0"/>
          </a:p>
          <a:p>
            <a:pPr marL="457200" lvl="0" indent="-457200" algn="l">
              <a:buFont typeface="Arial" pitchFamily="34" charset="0"/>
              <a:buChar char="•"/>
            </a:pPr>
            <a:endParaRPr lang="en-GB" sz="2800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6359687"/>
            <a:ext cx="1571604" cy="49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775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</TotalTime>
  <Words>349</Words>
  <Application>Microsoft Office PowerPoint</Application>
  <PresentationFormat>Presentazione su schermo (4:3)</PresentationFormat>
  <Paragraphs>90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Tema di Office</vt:lpstr>
      <vt:lpstr>  </vt:lpstr>
      <vt:lpstr>Content</vt:lpstr>
      <vt:lpstr>EU Projects</vt:lpstr>
      <vt:lpstr>Implementation of EU projects</vt:lpstr>
      <vt:lpstr>Beneficiary countries</vt:lpstr>
      <vt:lpstr>Covered technical fields</vt:lpstr>
      <vt:lpstr>Covered technical fields</vt:lpstr>
      <vt:lpstr>Covered technical fields</vt:lpstr>
      <vt:lpstr>EBRD Projects</vt:lpstr>
      <vt:lpstr>Outcome of  international cooperation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ITER-Consult</dc:creator>
  <cp:lastModifiedBy>ITER-Consult</cp:lastModifiedBy>
  <cp:revision>62</cp:revision>
  <dcterms:created xsi:type="dcterms:W3CDTF">2011-12-03T14:21:32Z</dcterms:created>
  <dcterms:modified xsi:type="dcterms:W3CDTF">2011-12-15T08:23:41Z</dcterms:modified>
</cp:coreProperties>
</file>